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00BAF-4B4B-4534-AEF5-810FD537FDCB}" type="datetimeFigureOut">
              <a:rPr lang="en-US" smtClean="0"/>
              <a:pPr/>
              <a:t>4/5/2011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ABB2631-5BA8-431E-9C5E-BF05E328A7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00BAF-4B4B-4534-AEF5-810FD537FDCB}" type="datetimeFigureOut">
              <a:rPr lang="en-US" smtClean="0"/>
              <a:pPr/>
              <a:t>4/5/2011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B2631-5BA8-431E-9C5E-BF05E328A7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ABB2631-5BA8-431E-9C5E-BF05E328A7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00BAF-4B4B-4534-AEF5-810FD537FDCB}" type="datetimeFigureOut">
              <a:rPr lang="en-US" smtClean="0"/>
              <a:pPr/>
              <a:t>4/5/2011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00BAF-4B4B-4534-AEF5-810FD537FDCB}" type="datetimeFigureOut">
              <a:rPr lang="en-US" smtClean="0"/>
              <a:pPr/>
              <a:t>4/5/2011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ABB2631-5BA8-431E-9C5E-BF05E328A7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00BAF-4B4B-4534-AEF5-810FD537FDCB}" type="datetimeFigureOut">
              <a:rPr lang="en-US" smtClean="0"/>
              <a:pPr/>
              <a:t>4/5/2011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ABB2631-5BA8-431E-9C5E-BF05E328A7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AB00BAF-4B4B-4534-AEF5-810FD537FDCB}" type="datetimeFigureOut">
              <a:rPr lang="en-US" smtClean="0"/>
              <a:pPr/>
              <a:t>4/5/2011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B2631-5BA8-431E-9C5E-BF05E328A7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00BAF-4B4B-4534-AEF5-810FD537FDCB}" type="datetimeFigureOut">
              <a:rPr lang="en-US" smtClean="0"/>
              <a:pPr/>
              <a:t>4/5/2011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ABB2631-5BA8-431E-9C5E-BF05E328A7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00BAF-4B4B-4534-AEF5-810FD537FDCB}" type="datetimeFigureOut">
              <a:rPr lang="en-US" smtClean="0"/>
              <a:pPr/>
              <a:t>4/5/2011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ABB2631-5BA8-431E-9C5E-BF05E328A7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00BAF-4B4B-4534-AEF5-810FD537FDCB}" type="datetimeFigureOut">
              <a:rPr lang="en-US" smtClean="0"/>
              <a:pPr/>
              <a:t>4/5/2011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ABB2631-5BA8-431E-9C5E-BF05E328A7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ABB2631-5BA8-431E-9C5E-BF05E328A7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00BAF-4B4B-4534-AEF5-810FD537FDCB}" type="datetimeFigureOut">
              <a:rPr lang="en-US" smtClean="0"/>
              <a:pPr/>
              <a:t>4/5/2011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ABB2631-5BA8-431E-9C5E-BF05E328A7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AB00BAF-4B4B-4534-AEF5-810FD537FDCB}" type="datetimeFigureOut">
              <a:rPr lang="en-US" smtClean="0"/>
              <a:pPr/>
              <a:t>4/5/2011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AB00BAF-4B4B-4534-AEF5-810FD537FDCB}" type="datetimeFigureOut">
              <a:rPr lang="en-US" smtClean="0"/>
              <a:pPr/>
              <a:t>4/5/2011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ABB2631-5BA8-431E-9C5E-BF05E328A7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HZWVj5mqJ1I&amp;feature=player_detailpag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whMnHjVzg4s&amp;feature=player_detailpage" TargetMode="External"/><Relationship Id="rId2" Type="http://schemas.openxmlformats.org/officeDocument/2006/relationships/hyperlink" Target="http://www.youtube.com/watch?feature=player_detailpage&amp;v=TRtlkcQ6br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33800"/>
            <a:ext cx="6400800" cy="8382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By: </a:t>
            </a:r>
            <a:r>
              <a:rPr lang="en-US" sz="2000" dirty="0" err="1" smtClean="0"/>
              <a:t>Mckenzie</a:t>
            </a:r>
            <a:r>
              <a:rPr lang="en-US" sz="2000" dirty="0" smtClean="0"/>
              <a:t> </a:t>
            </a:r>
            <a:r>
              <a:rPr lang="en-US" sz="2000" dirty="0" err="1" smtClean="0"/>
              <a:t>Gatz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7620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Utilizing Embryonic Stem Cell Research to </a:t>
            </a:r>
            <a:r>
              <a:rPr lang="en-US" sz="2400" dirty="0" smtClean="0"/>
              <a:t>Cure </a:t>
            </a:r>
            <a:r>
              <a:rPr lang="en-US" sz="2400" dirty="0" err="1" smtClean="0"/>
              <a:t>Alzheimers</a:t>
            </a:r>
            <a:r>
              <a:rPr lang="en-US" sz="2400" dirty="0" smtClean="0"/>
              <a:t> Disease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Stem Cells…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Stem cells are capable of dividing and renewing themselves.</a:t>
            </a:r>
          </a:p>
          <a:p>
            <a:r>
              <a:rPr lang="en-US" dirty="0" smtClean="0"/>
              <a:t>Stem cells are unspecialized.</a:t>
            </a:r>
          </a:p>
          <a:p>
            <a:r>
              <a:rPr lang="en-US" dirty="0" smtClean="0"/>
              <a:t>Stem cells can become specialized cells that have the potential to replace damaged cells.</a:t>
            </a:r>
            <a:endParaRPr lang="en-US" sz="1400" dirty="0"/>
          </a:p>
        </p:txBody>
      </p:sp>
      <p:sp>
        <p:nvSpPr>
          <p:cNvPr id="4" name="Rectangle 3"/>
          <p:cNvSpPr/>
          <p:nvPr/>
        </p:nvSpPr>
        <p:spPr>
          <a:xfrm>
            <a:off x="914400" y="4953000"/>
            <a:ext cx="533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http://www.youtube.com/watch?v=HZWVj5mqJ1I&amp;feature=player_detailpage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Embryonic vs. Adult stem cells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Embryonic stem cells have no limitations and are the only stem cells that have demonstrated the potential to specialize into any  cell in the body.</a:t>
            </a:r>
            <a:endParaRPr lang="en-US" sz="1800" dirty="0"/>
          </a:p>
          <a:p>
            <a:r>
              <a:rPr lang="en-US" sz="1800" dirty="0" smtClean="0"/>
              <a:t>Adult stem cells are limited to differentiating into the cell types of their tissue of origin</a:t>
            </a:r>
            <a:r>
              <a:rPr lang="en-US" sz="2400" dirty="0" smtClean="0"/>
              <a:t>.</a:t>
            </a:r>
          </a:p>
        </p:txBody>
      </p:sp>
      <p:pic>
        <p:nvPicPr>
          <p:cNvPr id="4" name="Picture 3" descr="http://media.gallup.com/GPTB/religValue/20041019_1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3200400"/>
            <a:ext cx="43434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://media.gallup.com/GPTB/religValue/20041019_2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048000"/>
            <a:ext cx="4343400" cy="354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/>
              <a:t>Potential uses of stem cells</a:t>
            </a:r>
            <a:endParaRPr lang="en-US" sz="3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u="sng" dirty="0" smtClean="0"/>
              <a:t>Replace Damaged Tissues-</a:t>
            </a:r>
            <a:r>
              <a:rPr lang="en-US" dirty="0"/>
              <a:t>Stem cells, directed to differentiate into specific cell types, offer the possibility of a renewable source of replacement cells and tissues to treat diseases including Parkinson's and Alzheimer's diseases, spinal cord injury, stroke, burns, heart disease, diabetes, osteoarthritis, and rheumatoid arthritis</a:t>
            </a:r>
            <a:r>
              <a:rPr lang="en-US" dirty="0" smtClean="0"/>
              <a:t>.</a:t>
            </a:r>
          </a:p>
          <a:p>
            <a:r>
              <a:rPr lang="en-US" u="sng" dirty="0" smtClean="0"/>
              <a:t>Studying Human Development-</a:t>
            </a:r>
            <a:r>
              <a:rPr lang="en-US" dirty="0"/>
              <a:t>Studying embryonic stem cells may help scientists better understand how cancer and birth defects develop, both of which are due to abnormal cell differentiation and/or </a:t>
            </a:r>
            <a:r>
              <a:rPr lang="en-US" dirty="0" smtClean="0"/>
              <a:t>division</a:t>
            </a:r>
          </a:p>
          <a:p>
            <a:r>
              <a:rPr lang="en-US" u="sng" dirty="0" smtClean="0"/>
              <a:t>Testing </a:t>
            </a:r>
            <a:r>
              <a:rPr lang="en-US" u="sng" dirty="0"/>
              <a:t>N</a:t>
            </a:r>
            <a:r>
              <a:rPr lang="en-US" u="sng" dirty="0" smtClean="0"/>
              <a:t>ew Drugs-</a:t>
            </a:r>
            <a:r>
              <a:rPr lang="en-US" dirty="0"/>
              <a:t>Human stem cells could be used to test new drugs. Some drugs are already tested on cells generated from human cell lines, but advancements would allow a wider range of drugs to be tested.</a:t>
            </a:r>
          </a:p>
          <a:p>
            <a:endParaRPr lang="en-US" u="sng" dirty="0"/>
          </a:p>
        </p:txBody>
      </p:sp>
      <p:pic>
        <p:nvPicPr>
          <p:cNvPr id="4" name="Content Placeholder 3" descr="http://stemcells.nih.gov/staticresources/info/media/DSC_1185.jpg"/>
          <p:cNvPicPr>
            <a:picLocks noGrp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645131" y="2033847"/>
            <a:ext cx="4596938" cy="2714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685800"/>
            <a:ext cx="5867400" cy="1162050"/>
          </a:xfrm>
        </p:spPr>
        <p:txBody>
          <a:bodyPr>
            <a:normAutofit fontScale="90000"/>
          </a:bodyPr>
          <a:lstStyle/>
          <a:p>
            <a:r>
              <a:rPr lang="en-US" sz="4800" dirty="0" smtClean="0">
                <a:solidFill>
                  <a:srgbClr val="002060"/>
                </a:solidFill>
              </a:rPr>
              <a:t>Curing </a:t>
            </a:r>
            <a:r>
              <a:rPr lang="en-US" sz="4800" dirty="0" err="1" smtClean="0">
                <a:solidFill>
                  <a:srgbClr val="002060"/>
                </a:solidFill>
              </a:rPr>
              <a:t>Alzheimers</a:t>
            </a:r>
            <a:r>
              <a:rPr lang="en-US" sz="4800" dirty="0" smtClean="0">
                <a:solidFill>
                  <a:srgbClr val="002060"/>
                </a:solidFill>
              </a:rPr>
              <a:t> 		Disease </a:t>
            </a:r>
            <a:endParaRPr lang="en-US" sz="4800" dirty="0">
              <a:solidFill>
                <a:srgbClr val="00206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228600" y="1295400"/>
            <a:ext cx="2590800" cy="47244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  </a:t>
            </a:r>
            <a:r>
              <a:rPr lang="en-US" sz="1800" dirty="0" smtClean="0"/>
              <a:t>Stem cell research does offer hope for a number of diseases including Alzheimer's. Treatment success will depend on a number of factors, among them:</a:t>
            </a:r>
            <a:br>
              <a:rPr lang="en-US" sz="1800" dirty="0" smtClean="0"/>
            </a:br>
            <a:endParaRPr lang="en-US" sz="1800" dirty="0" smtClean="0"/>
          </a:p>
          <a:p>
            <a:r>
              <a:rPr lang="en-US" sz="1800" dirty="0" smtClean="0"/>
              <a:t>-The ability to understand more about normal cell development</a:t>
            </a:r>
            <a:br>
              <a:rPr lang="en-US" sz="1800" dirty="0" smtClean="0"/>
            </a:br>
            <a:endParaRPr lang="en-US" sz="1800" dirty="0" smtClean="0"/>
          </a:p>
          <a:p>
            <a:r>
              <a:rPr lang="en-US" sz="1800" dirty="0" smtClean="0"/>
              <a:t>-The ability to correct errors and damage to diseased and abnormal cells</a:t>
            </a:r>
            <a:br>
              <a:rPr lang="en-US" sz="1800" dirty="0" smtClean="0"/>
            </a:br>
            <a:endParaRPr lang="en-US" sz="1800" dirty="0" smtClean="0"/>
          </a:p>
          <a:p>
            <a:r>
              <a:rPr lang="en-US" sz="1800" dirty="0" smtClean="0"/>
              <a:t>-The ability to understand the process by which stem cells transform into other cell types</a:t>
            </a:r>
            <a:br>
              <a:rPr lang="en-US" sz="1800" dirty="0" smtClean="0"/>
            </a:br>
            <a:endParaRPr lang="en-US" sz="1800" dirty="0" smtClean="0"/>
          </a:p>
          <a:p>
            <a:r>
              <a:rPr lang="en-US" sz="1800" dirty="0" smtClean="0"/>
              <a:t>-The ability to make sure any stem cell treatments are safe</a:t>
            </a:r>
            <a:r>
              <a:rPr lang="en-US" u="sng" dirty="0" smtClean="0"/>
              <a:t/>
            </a:r>
            <a:br>
              <a:rPr lang="en-US" u="sng" dirty="0" smtClean="0"/>
            </a:br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5" name="il_fi" descr="http://t2.gstatic.com/images?q=tbn:ANd9GcRXOuwUt78Q5K80I5OQVaXp17a51OIyCaB4pK_UDd63lfGoFNnZIg&amp;t=1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880394"/>
            <a:ext cx="2339975" cy="3606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Moral and Ethical Dilemma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28600" y="1524000"/>
            <a:ext cx="29718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Stem cell research, and the fear of the unknown, has sparked controversy and debate over its morality. With accurate information and straightforward facts, most people find stem cell research </a:t>
            </a:r>
            <a:r>
              <a:rPr lang="en-US" dirty="0" smtClean="0"/>
              <a:t>within their </a:t>
            </a:r>
            <a:r>
              <a:rPr lang="en-US" dirty="0"/>
              <a:t>moral and ethical </a:t>
            </a:r>
            <a:r>
              <a:rPr lang="en-US" dirty="0" smtClean="0"/>
              <a:t>boundaries.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1026" name="Picture 2" descr="moral dilemma graphi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1420" y="1600200"/>
            <a:ext cx="5060156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Where our government stands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>
                <a:hlinkClick r:id="rId2"/>
              </a:rPr>
              <a:t>http://www.youtube.com/watch?feature=player_detailpage&amp;v=TRtlkcQ6brE</a:t>
            </a:r>
            <a:endParaRPr lang="en-US" sz="1600" dirty="0">
              <a:hlinkClick r:id="rId2"/>
            </a:endParaRPr>
          </a:p>
          <a:p>
            <a:endParaRPr lang="en-US" sz="1600" dirty="0" smtClean="0">
              <a:hlinkClick r:id="rId2"/>
            </a:endParaRPr>
          </a:p>
          <a:p>
            <a:r>
              <a:rPr lang="en-US" sz="1600" dirty="0" smtClean="0"/>
              <a:t> </a:t>
            </a:r>
            <a:r>
              <a:rPr lang="en-US" sz="2000" dirty="0"/>
              <a:t>1996 Congress passed the Dickey-Wicker </a:t>
            </a:r>
            <a:r>
              <a:rPr lang="en-US" sz="2000" dirty="0" smtClean="0"/>
              <a:t>Amendment-</a:t>
            </a:r>
          </a:p>
          <a:p>
            <a:r>
              <a:rPr lang="en-US" sz="2000" dirty="0" smtClean="0"/>
              <a:t> </a:t>
            </a:r>
            <a:r>
              <a:rPr lang="en-US" sz="2000" dirty="0"/>
              <a:t>August 9, 2001, President Bush </a:t>
            </a:r>
            <a:endParaRPr lang="en-US" sz="2000" dirty="0" smtClean="0"/>
          </a:p>
          <a:p>
            <a:r>
              <a:rPr lang="en-US" sz="2000" dirty="0"/>
              <a:t>March 9, 2009, President Obama </a:t>
            </a:r>
            <a:endParaRPr lang="en-US" sz="2000" dirty="0" smtClean="0"/>
          </a:p>
          <a:p>
            <a:r>
              <a:rPr lang="en-US" sz="2000" dirty="0"/>
              <a:t>August 2010, Chief Judge Royce C. </a:t>
            </a:r>
            <a:r>
              <a:rPr lang="en-US" sz="2000" dirty="0" err="1"/>
              <a:t>Lamberth</a:t>
            </a:r>
            <a:r>
              <a:rPr lang="en-US" sz="2000" dirty="0"/>
              <a:t> of Federal District Court </a:t>
            </a:r>
            <a:endParaRPr lang="en-US" sz="2000" dirty="0" smtClean="0"/>
          </a:p>
          <a:p>
            <a:r>
              <a:rPr lang="en-US" sz="2000" dirty="0" smtClean="0">
                <a:hlinkClick r:id="rId3"/>
              </a:rPr>
              <a:t>http://www.youtube.com/watch?v=whMnHjVzg4s&amp;feature=player_detailpage</a:t>
            </a:r>
            <a:endParaRPr lang="en-US" sz="2000" dirty="0" smtClean="0"/>
          </a:p>
          <a:p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280</TotalTime>
  <Words>345</Words>
  <Application>Microsoft Office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Civic</vt:lpstr>
      <vt:lpstr>Utilizing Embryonic Stem Cell Research to Cure Alzheimers Disease</vt:lpstr>
      <vt:lpstr>What are Stem Cells…</vt:lpstr>
      <vt:lpstr>Embryonic vs. Adult stem cells</vt:lpstr>
      <vt:lpstr>Potential uses of stem cells</vt:lpstr>
      <vt:lpstr>Curing Alzheimers   Disease </vt:lpstr>
      <vt:lpstr>Moral and Ethical Dilemma</vt:lpstr>
      <vt:lpstr>Where our government stands</vt:lpstr>
    </vt:vector>
  </TitlesOfParts>
  <Company>Florida Gulf Coast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Utilizing Embryonic Stem Cell Research to Cure Alzheimers Disease</dc:title>
  <dc:creator>FGCU</dc:creator>
  <cp:lastModifiedBy>FGCU</cp:lastModifiedBy>
  <cp:revision>24</cp:revision>
  <dcterms:created xsi:type="dcterms:W3CDTF">2011-04-05T11:07:14Z</dcterms:created>
  <dcterms:modified xsi:type="dcterms:W3CDTF">2011-04-05T15:52:19Z</dcterms:modified>
</cp:coreProperties>
</file>